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6"/>
    <p:sldId id="257" r:id="rId47"/>
    <p:sldId id="258" r:id="rId48"/>
    <p:sldId id="259" r:id="rId49"/>
    <p:sldId id="260" r:id="rId50"/>
    <p:sldId id="261" r:id="rId51"/>
    <p:sldId id="262" r:id="rId52"/>
    <p:sldId id="263" r:id="rId53"/>
    <p:sldId id="264" r:id="rId54"/>
    <p:sldId id="265" r:id="rId55"/>
    <p:sldId id="266" r:id="rId56"/>
  </p:sldIdLst>
  <p:sldSz cx="18288000" cy="10287000"/>
  <p:notesSz cx="6858000" cy="9144000"/>
  <p:embeddedFontLst>
    <p:embeddedFont>
      <p:font typeface="Bebas Neue" charset="1" panose="00000500000000000000"/>
      <p:regular r:id="rId6"/>
    </p:embeddedFont>
    <p:embeddedFont>
      <p:font typeface="Bebas Neue Bold" charset="1" panose="020B0606020202050201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Open Sans" charset="1" panose="020B0606030504020204"/>
      <p:regular r:id="rId12"/>
    </p:embeddedFont>
    <p:embeddedFont>
      <p:font typeface="Open Sans Bold" charset="1" panose="020B0806030504020204"/>
      <p:regular r:id="rId13"/>
    </p:embeddedFont>
    <p:embeddedFont>
      <p:font typeface="Open Sans Italics" charset="1" panose="020B0606030504020204"/>
      <p:regular r:id="rId14"/>
    </p:embeddedFont>
    <p:embeddedFont>
      <p:font typeface="Open Sans Bold Italics" charset="1" panose="020B0806030504020204"/>
      <p:regular r:id="rId15"/>
    </p:embeddedFont>
    <p:embeddedFont>
      <p:font typeface="Open Sans Light" charset="1" panose="020B0306030504020204"/>
      <p:regular r:id="rId16"/>
    </p:embeddedFont>
    <p:embeddedFont>
      <p:font typeface="Open Sans Light Italics" charset="1" panose="020B0306030504020204"/>
      <p:regular r:id="rId17"/>
    </p:embeddedFont>
    <p:embeddedFont>
      <p:font typeface="Open Sans Ultra-Bold" charset="1" panose="00000000000000000000"/>
      <p:regular r:id="rId18"/>
    </p:embeddedFont>
    <p:embeddedFont>
      <p:font typeface="Open Sans Ultra-Bold Italics" charset="1" panose="00000000000000000000"/>
      <p:regular r:id="rId19"/>
    </p:embeddedFont>
    <p:embeddedFont>
      <p:font typeface="Inter" charset="1" panose="020B0502030000000004"/>
      <p:regular r:id="rId20"/>
    </p:embeddedFont>
    <p:embeddedFont>
      <p:font typeface="Inter Bold" charset="1" panose="020B0802030000000004"/>
      <p:regular r:id="rId21"/>
    </p:embeddedFont>
    <p:embeddedFont>
      <p:font typeface="Inter Italics" charset="1" panose="020B0502030000000004"/>
      <p:regular r:id="rId22"/>
    </p:embeddedFont>
    <p:embeddedFont>
      <p:font typeface="Inter Bold Italics" charset="1" panose="020B0802030000000004"/>
      <p:regular r:id="rId23"/>
    </p:embeddedFont>
    <p:embeddedFont>
      <p:font typeface="Inter Thin" charset="1" panose="020B0A02050000000004"/>
      <p:regular r:id="rId24"/>
    </p:embeddedFont>
    <p:embeddedFont>
      <p:font typeface="Inter Thin Italics" charset="1" panose="020B0A02050000000004"/>
      <p:regular r:id="rId25"/>
    </p:embeddedFont>
    <p:embeddedFont>
      <p:font typeface="Inter Extra-Light" charset="1" panose="02000503000000020004"/>
      <p:regular r:id="rId26"/>
    </p:embeddedFont>
    <p:embeddedFont>
      <p:font typeface="Inter Light" charset="1" panose="02000503000000020004"/>
      <p:regular r:id="rId27"/>
    </p:embeddedFont>
    <p:embeddedFont>
      <p:font typeface="Inter Medium" charset="1" panose="02000503000000020004"/>
      <p:regular r:id="rId28"/>
    </p:embeddedFont>
    <p:embeddedFont>
      <p:font typeface="Inter Semi-Bold" charset="1" panose="02000503000000020004"/>
      <p:regular r:id="rId29"/>
    </p:embeddedFont>
    <p:embeddedFont>
      <p:font typeface="Inter Ultra-Bold" charset="1" panose="02000503000000020004"/>
      <p:regular r:id="rId30"/>
    </p:embeddedFont>
    <p:embeddedFont>
      <p:font typeface="Inter Heavy" charset="1" panose="02000503000000020004"/>
      <p:regular r:id="rId31"/>
    </p:embeddedFont>
    <p:embeddedFont>
      <p:font typeface="Muli" charset="1" panose="00000500000000000000"/>
      <p:regular r:id="rId32"/>
    </p:embeddedFont>
    <p:embeddedFont>
      <p:font typeface="Muli Bold" charset="1" panose="00000800000000000000"/>
      <p:regular r:id="rId33"/>
    </p:embeddedFont>
    <p:embeddedFont>
      <p:font typeface="Muli Italics" charset="1" panose="00000500000000000000"/>
      <p:regular r:id="rId34"/>
    </p:embeddedFont>
    <p:embeddedFont>
      <p:font typeface="Muli Bold Italics" charset="1" panose="00000800000000000000"/>
      <p:regular r:id="rId35"/>
    </p:embeddedFont>
    <p:embeddedFont>
      <p:font typeface="Muli Extra-Light" charset="1" panose="00000300000000000000"/>
      <p:regular r:id="rId36"/>
    </p:embeddedFont>
    <p:embeddedFont>
      <p:font typeface="Muli Extra-Light Italics" charset="1" panose="00000300000000000000"/>
      <p:regular r:id="rId37"/>
    </p:embeddedFont>
    <p:embeddedFont>
      <p:font typeface="Muli Light" charset="1" panose="00000400000000000000"/>
      <p:regular r:id="rId38"/>
    </p:embeddedFont>
    <p:embeddedFont>
      <p:font typeface="Muli Light Italics" charset="1" panose="00000400000000000000"/>
      <p:regular r:id="rId39"/>
    </p:embeddedFont>
    <p:embeddedFont>
      <p:font typeface="Muli Semi-Bold" charset="1" panose="00000700000000000000"/>
      <p:regular r:id="rId40"/>
    </p:embeddedFont>
    <p:embeddedFont>
      <p:font typeface="Muli Semi-Bold Italics" charset="1" panose="00000700000000000000"/>
      <p:regular r:id="rId41"/>
    </p:embeddedFont>
    <p:embeddedFont>
      <p:font typeface="Muli Ultra-Bold" charset="1" panose="00000900000000000000"/>
      <p:regular r:id="rId42"/>
    </p:embeddedFont>
    <p:embeddedFont>
      <p:font typeface="Muli Ultra-Bold Italics" charset="1" panose="00000900000000000000"/>
      <p:regular r:id="rId43"/>
    </p:embeddedFont>
    <p:embeddedFont>
      <p:font typeface="Muli Heavy" charset="1" panose="00000A00000000000000"/>
      <p:regular r:id="rId44"/>
    </p:embeddedFont>
    <p:embeddedFont>
      <p:font typeface="Muli Heavy Italics" charset="1" panose="00000A00000000000000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slides/slide1.xml" Type="http://schemas.openxmlformats.org/officeDocument/2006/relationships/slide"/><Relationship Id="rId47" Target="slides/slide2.xml" Type="http://schemas.openxmlformats.org/officeDocument/2006/relationships/slide"/><Relationship Id="rId48" Target="slides/slide3.xml" Type="http://schemas.openxmlformats.org/officeDocument/2006/relationships/slide"/><Relationship Id="rId49" Target="slides/slide4.xml" Type="http://schemas.openxmlformats.org/officeDocument/2006/relationships/slide"/><Relationship Id="rId5" Target="tableStyles.xml" Type="http://schemas.openxmlformats.org/officeDocument/2006/relationships/tableStyles"/><Relationship Id="rId50" Target="slides/slide5.xml" Type="http://schemas.openxmlformats.org/officeDocument/2006/relationships/slide"/><Relationship Id="rId51" Target="slides/slide6.xml" Type="http://schemas.openxmlformats.org/officeDocument/2006/relationships/slide"/><Relationship Id="rId52" Target="slides/slide7.xml" Type="http://schemas.openxmlformats.org/officeDocument/2006/relationships/slide"/><Relationship Id="rId53" Target="slides/slide8.xml" Type="http://schemas.openxmlformats.org/officeDocument/2006/relationships/slide"/><Relationship Id="rId54" Target="slides/slide9.xml" Type="http://schemas.openxmlformats.org/officeDocument/2006/relationships/slide"/><Relationship Id="rId55" Target="slides/slide10.xml" Type="http://schemas.openxmlformats.org/officeDocument/2006/relationships/slide"/><Relationship Id="rId56" Target="slides/slide11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png>
</file>

<file path=ppt/media/image4.pn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jpeg" Type="http://schemas.openxmlformats.org/officeDocument/2006/relationships/image"/><Relationship Id="rId3" Target="../media/image36.jpeg" Type="http://schemas.openxmlformats.org/officeDocument/2006/relationships/image"/><Relationship Id="rId4" Target="../media/image37.jpeg" Type="http://schemas.openxmlformats.org/officeDocument/2006/relationships/image"/><Relationship Id="rId5" Target="../media/image38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svg" Type="http://schemas.openxmlformats.org/officeDocument/2006/relationships/image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www.figma.com/community/plugin/892114953056389734/Text-Resizer---Accessibility-Checker" TargetMode="External" Type="http://schemas.openxmlformats.org/officeDocument/2006/relationships/hyperlink"/><Relationship Id="rId11" Target="../media/image21.png" Type="http://schemas.openxmlformats.org/officeDocument/2006/relationships/image"/><Relationship Id="rId12" Target="../media/image22.svg" Type="http://schemas.openxmlformats.org/officeDocument/2006/relationships/image"/><Relationship Id="rId13" Target="https://www.figma.com/community/plugin/896347534161970744/Cards-for-Humanity" TargetMode="External" Type="http://schemas.openxmlformats.org/officeDocument/2006/relationships/hyperlink"/><Relationship Id="rId14" Target="https://www.figma.com/community/plugin/732603254453395948/Stark-Accessibility-Tools" TargetMode="External" Type="http://schemas.openxmlformats.org/officeDocument/2006/relationships/hyperlink"/><Relationship Id="rId2" Target="../media/image15.png" Type="http://schemas.openxmlformats.org/officeDocument/2006/relationships/image"/><Relationship Id="rId3" Target="https://www.figma.com/community/plugin/732603254453395948/Stark-Accessibility-Tools" TargetMode="External" Type="http://schemas.openxmlformats.org/officeDocument/2006/relationships/hyperlink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Relationship Id="rId7" Target="https://www.figma.com/community/plugin/733159460536249875/A11y---Color-Contrast-Checker" TargetMode="External" Type="http://schemas.openxmlformats.org/officeDocument/2006/relationships/hyperlink"/><Relationship Id="rId8" Target="../media/image19.png" Type="http://schemas.openxmlformats.org/officeDocument/2006/relationships/image"/><Relationship Id="rId9" Target="../media/image20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png" Type="http://schemas.openxmlformats.org/officeDocument/2006/relationships/image"/><Relationship Id="rId4" Target="../media/image25.svg" Type="http://schemas.openxmlformats.org/officeDocument/2006/relationships/image"/><Relationship Id="rId5" Target="../media/image26.png" Type="http://schemas.openxmlformats.org/officeDocument/2006/relationships/image"/><Relationship Id="rId6" Target="../media/image27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png" Type="http://schemas.openxmlformats.org/officeDocument/2006/relationships/image"/><Relationship Id="rId4" Target="../media/image30.jpeg" Type="http://schemas.openxmlformats.org/officeDocument/2006/relationships/image"/><Relationship Id="rId5" Target="../media/image31.jpeg" Type="http://schemas.openxmlformats.org/officeDocument/2006/relationships/image"/><Relationship Id="rId6" Target="../media/image32.jpeg" Type="http://schemas.openxmlformats.org/officeDocument/2006/relationships/image"/><Relationship Id="rId7" Target="https://developer.chrome.com/docs/lighthouse/overview/" TargetMode="External" Type="http://schemas.openxmlformats.org/officeDocument/2006/relationships/hyperlink"/><Relationship Id="rId8" Target="https://chrome.google.com/webstore/detail/axe-devtools-web-accessib/lhdoppojpmngadmnindnejefpokejbdd/related?utm_source=ext_sidebar&amp;hl=en-US" TargetMode="External" Type="http://schemas.openxmlformats.org/officeDocument/2006/relationships/hyperlink"/><Relationship Id="rId9" Target="https://chrome.google.com/webstore/detail/stark-accessibility-check/fkfaapnmfippddbeemjjbclenphooipm?utm_source=ext_sidebar&amp;hl=en-US" TargetMode="External" Type="http://schemas.openxmlformats.org/officeDocument/2006/relationships/hyperlink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jpeg" Type="http://schemas.openxmlformats.org/officeDocument/2006/relationships/image"/><Relationship Id="rId3" Target="../media/image3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80031" y="9351544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0" y="0"/>
            <a:ext cx="16285488" cy="10287000"/>
          </a:xfrm>
          <a:custGeom>
            <a:avLst/>
            <a:gdLst/>
            <a:ahLst/>
            <a:cxnLst/>
            <a:rect r="r" b="b" t="t" l="l"/>
            <a:pathLst>
              <a:path h="10287000" w="16285488">
                <a:moveTo>
                  <a:pt x="0" y="0"/>
                </a:moveTo>
                <a:lnTo>
                  <a:pt x="16285488" y="0"/>
                </a:lnTo>
                <a:lnTo>
                  <a:pt x="1628548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" r="0" b="-32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574360" y="2568575"/>
            <a:ext cx="11139280" cy="4883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0"/>
              </a:lnSpc>
            </a:pPr>
            <a:r>
              <a:rPr lang="en-US" sz="14000" spc="644">
                <a:solidFill>
                  <a:srgbClr val="FFFFFF"/>
                </a:solidFill>
                <a:latin typeface="Muli Heavy"/>
              </a:rPr>
              <a:t>A11Y TESTING</a:t>
            </a:r>
          </a:p>
        </p:txBody>
      </p:sp>
      <p:sp>
        <p:nvSpPr>
          <p:cNvPr name="TextBox 15" id="15"/>
          <p:cNvSpPr txBox="true"/>
          <p:nvPr/>
        </p:nvSpPr>
        <p:spPr>
          <a:xfrm rot="-5400000">
            <a:off x="-1906160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</a:rPr>
              <a:t>Accessibility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4220311" y="4992873"/>
            <a:ext cx="590411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spc="982">
                <a:solidFill>
                  <a:srgbClr val="5E5E5E"/>
                </a:solidFill>
                <a:latin typeface="Bebas Neue"/>
              </a:rPr>
              <a:t>2023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338045" y="8962289"/>
            <a:ext cx="7611910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299" spc="459">
                <a:solidFill>
                  <a:srgbClr val="FFFFFF"/>
                </a:solidFill>
                <a:latin typeface="Bebas Neue"/>
              </a:rPr>
              <a:t>JAMAL FOX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2970244" y="7515144"/>
            <a:ext cx="0" cy="1319868"/>
          </a:xfrm>
          <a:prstGeom prst="line">
            <a:avLst/>
          </a:prstGeom>
          <a:ln cap="flat" w="38100">
            <a:solidFill>
              <a:srgbClr val="00F21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7735021" y="779181"/>
            <a:ext cx="4553211" cy="5603863"/>
          </a:xfrm>
          <a:custGeom>
            <a:avLst/>
            <a:gdLst/>
            <a:ahLst/>
            <a:cxnLst/>
            <a:rect r="r" b="b" t="t" l="l"/>
            <a:pathLst>
              <a:path h="5603863" w="4553211">
                <a:moveTo>
                  <a:pt x="0" y="0"/>
                </a:moveTo>
                <a:lnTo>
                  <a:pt x="4553211" y="0"/>
                </a:lnTo>
                <a:lnTo>
                  <a:pt x="4553211" y="5603864"/>
                </a:lnTo>
                <a:lnTo>
                  <a:pt x="0" y="56038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2339" t="0" r="-42339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40312" y="5436939"/>
            <a:ext cx="6204247" cy="4156410"/>
          </a:xfrm>
          <a:custGeom>
            <a:avLst/>
            <a:gdLst/>
            <a:ahLst/>
            <a:cxnLst/>
            <a:rect r="r" b="b" t="t" l="l"/>
            <a:pathLst>
              <a:path h="4156410" w="6204247">
                <a:moveTo>
                  <a:pt x="0" y="0"/>
                </a:moveTo>
                <a:lnTo>
                  <a:pt x="6204246" y="0"/>
                </a:lnTo>
                <a:lnTo>
                  <a:pt x="6204246" y="4156410"/>
                </a:lnTo>
                <a:lnTo>
                  <a:pt x="0" y="41564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29" t="0" r="-229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40312" y="687984"/>
            <a:ext cx="6204247" cy="4143873"/>
          </a:xfrm>
          <a:custGeom>
            <a:avLst/>
            <a:gdLst/>
            <a:ahLst/>
            <a:cxnLst/>
            <a:rect r="r" b="b" t="t" l="l"/>
            <a:pathLst>
              <a:path h="4143873" w="6204247">
                <a:moveTo>
                  <a:pt x="0" y="0"/>
                </a:moveTo>
                <a:lnTo>
                  <a:pt x="6204246" y="0"/>
                </a:lnTo>
                <a:lnTo>
                  <a:pt x="6204246" y="4143873"/>
                </a:lnTo>
                <a:lnTo>
                  <a:pt x="0" y="41438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83085" r="0" b="-83085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951194" y="779181"/>
            <a:ext cx="4527865" cy="5603863"/>
          </a:xfrm>
          <a:custGeom>
            <a:avLst/>
            <a:gdLst/>
            <a:ahLst/>
            <a:cxnLst/>
            <a:rect r="r" b="b" t="t" l="l"/>
            <a:pathLst>
              <a:path h="5603863" w="4527865">
                <a:moveTo>
                  <a:pt x="0" y="0"/>
                </a:moveTo>
                <a:lnTo>
                  <a:pt x="4527866" y="0"/>
                </a:lnTo>
                <a:lnTo>
                  <a:pt x="4527866" y="5603864"/>
                </a:lnTo>
                <a:lnTo>
                  <a:pt x="0" y="56038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2793" t="0" r="-42793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21419" y="7233206"/>
            <a:ext cx="4711266" cy="1735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12"/>
              </a:lnSpc>
            </a:pPr>
            <a:r>
              <a:rPr lang="en-US" sz="5400" spc="577">
                <a:solidFill>
                  <a:srgbClr val="FFFFFF"/>
                </a:solidFill>
                <a:latin typeface="Muli Bold"/>
              </a:rPr>
              <a:t>AT / USER TESTING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8" t="0" r="-448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8049560" y="9116683"/>
            <a:ext cx="2343436" cy="0"/>
          </a:xfrm>
          <a:prstGeom prst="line">
            <a:avLst/>
          </a:prstGeom>
          <a:ln cap="rnd" w="66675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2100282" y="3714750"/>
            <a:ext cx="13578212" cy="2555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860"/>
              </a:lnSpc>
            </a:pPr>
            <a:r>
              <a:rPr lang="en-US" sz="14900" spc="1415">
                <a:solidFill>
                  <a:srgbClr val="FFFFFF"/>
                </a:solidFill>
                <a:latin typeface="Muli Heavy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7409539"/>
            <a:ext cx="740300" cy="70556"/>
            <a:chOff x="0" y="0"/>
            <a:chExt cx="987066" cy="9407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5" id="5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13" id="13"/>
          <p:cNvSpPr/>
          <p:nvPr/>
        </p:nvSpPr>
        <p:spPr>
          <a:xfrm flipH="false" flipV="false" rot="0">
            <a:off x="6149373" y="0"/>
            <a:ext cx="12138627" cy="10287000"/>
          </a:xfrm>
          <a:custGeom>
            <a:avLst/>
            <a:gdLst/>
            <a:ahLst/>
            <a:cxnLst/>
            <a:rect r="r" b="b" t="t" l="l"/>
            <a:pathLst>
              <a:path h="10287000" w="12138627">
                <a:moveTo>
                  <a:pt x="0" y="0"/>
                </a:moveTo>
                <a:lnTo>
                  <a:pt x="12138627" y="0"/>
                </a:lnTo>
                <a:lnTo>
                  <a:pt x="1213862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87" r="0" b="-887"/>
            </a:stretch>
          </a:blipFill>
        </p:spPr>
      </p:sp>
      <p:sp>
        <p:nvSpPr>
          <p:cNvPr name="AutoShape 14" id="14"/>
          <p:cNvSpPr/>
          <p:nvPr/>
        </p:nvSpPr>
        <p:spPr>
          <a:xfrm rot="-5400000">
            <a:off x="7317956" y="2009010"/>
            <a:ext cx="938074" cy="0"/>
          </a:xfrm>
          <a:prstGeom prst="line">
            <a:avLst/>
          </a:prstGeom>
          <a:ln cap="flat" w="28575">
            <a:solidFill>
              <a:srgbClr val="00F21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rot="-5400000">
            <a:off x="12821306" y="2009010"/>
            <a:ext cx="938074" cy="0"/>
          </a:xfrm>
          <a:prstGeom prst="line">
            <a:avLst/>
          </a:prstGeom>
          <a:ln cap="flat" w="28575">
            <a:solidFill>
              <a:srgbClr val="00F21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 rot="-5400000">
            <a:off x="12821306" y="6792831"/>
            <a:ext cx="938074" cy="0"/>
          </a:xfrm>
          <a:prstGeom prst="line">
            <a:avLst/>
          </a:prstGeom>
          <a:ln cap="flat" w="28575">
            <a:solidFill>
              <a:srgbClr val="00F21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 rot="-5400000">
            <a:off x="7317956" y="6802356"/>
            <a:ext cx="938074" cy="0"/>
          </a:xfrm>
          <a:prstGeom prst="line">
            <a:avLst/>
          </a:prstGeom>
          <a:ln cap="flat" w="28575">
            <a:solidFill>
              <a:srgbClr val="00F21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1028700" y="1148801"/>
            <a:ext cx="4791909" cy="1652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6"/>
              </a:lnSpc>
            </a:pPr>
            <a:r>
              <a:rPr lang="en-US" sz="5200" spc="556">
                <a:solidFill>
                  <a:srgbClr val="FFFFFF"/>
                </a:solidFill>
                <a:latin typeface="Muli Heavy"/>
              </a:rPr>
              <a:t>TABLE OF</a:t>
            </a:r>
          </a:p>
          <a:p>
            <a:pPr>
              <a:lnSpc>
                <a:spcPts val="6656"/>
              </a:lnSpc>
            </a:pPr>
            <a:r>
              <a:rPr lang="en-US" sz="5200" spc="556">
                <a:solidFill>
                  <a:srgbClr val="FFFFFF"/>
                </a:solidFill>
                <a:latin typeface="Muli Heavy"/>
              </a:rPr>
              <a:t>CONTENTS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589491" y="1612225"/>
            <a:ext cx="775500" cy="880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140"/>
              </a:lnSpc>
            </a:pPr>
            <a:r>
              <a:rPr lang="en-US" sz="5100" spc="632">
                <a:solidFill>
                  <a:srgbClr val="FFFFFF"/>
                </a:solidFill>
                <a:latin typeface="Bebas Neue"/>
              </a:rPr>
              <a:t>01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09309" y="1676676"/>
            <a:ext cx="3513003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 spc="118">
                <a:solidFill>
                  <a:srgbClr val="FFFFFF"/>
                </a:solidFill>
                <a:latin typeface="Inter"/>
              </a:rPr>
              <a:t>Design / UX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209309" y="2922737"/>
            <a:ext cx="3513003" cy="82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 spc="179">
                <a:solidFill>
                  <a:srgbClr val="FFFFFF">
                    <a:alpha val="60000"/>
                  </a:srgbClr>
                </a:solidFill>
                <a:latin typeface="Inter"/>
              </a:rPr>
              <a:t>Analysis of design elements for usability and accessibility.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666888" y="2922737"/>
            <a:ext cx="3154645" cy="82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 spc="179">
                <a:solidFill>
                  <a:srgbClr val="FFFFFF">
                    <a:alpha val="60000"/>
                  </a:srgbClr>
                </a:solidFill>
                <a:latin typeface="Inter"/>
              </a:rPr>
              <a:t>Involves deliberate review of code for WCAG adherence.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666888" y="7725424"/>
            <a:ext cx="3513003" cy="82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 spc="179">
                <a:solidFill>
                  <a:srgbClr val="FFFFFF">
                    <a:alpha val="60000"/>
                  </a:srgbClr>
                </a:solidFill>
                <a:latin typeface="Inter"/>
              </a:rPr>
              <a:t>Involves AT to gain an accurate measure of usability for visitors with disabilities.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209309" y="7725424"/>
            <a:ext cx="3513003" cy="82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 spc="179">
                <a:solidFill>
                  <a:srgbClr val="FFFFFF">
                    <a:alpha val="60000"/>
                  </a:srgbClr>
                </a:solidFill>
                <a:latin typeface="Inter"/>
              </a:rPr>
              <a:t>Programs that scan web page for low-hanging fruit and a11y improvements.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209309" y="6467076"/>
            <a:ext cx="3513003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 spc="118">
                <a:solidFill>
                  <a:srgbClr val="FFFFFF"/>
                </a:solidFill>
                <a:latin typeface="Inter"/>
              </a:rPr>
              <a:t>Automated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666888" y="6467076"/>
            <a:ext cx="359241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 spc="118">
                <a:solidFill>
                  <a:srgbClr val="FFFFFF"/>
                </a:solidFill>
                <a:latin typeface="Inter"/>
              </a:rPr>
              <a:t>AT / User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666888" y="1676676"/>
            <a:ext cx="4002126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 spc="118">
                <a:solidFill>
                  <a:srgbClr val="FFFFFF"/>
                </a:solidFill>
                <a:latin typeface="Inter"/>
              </a:rPr>
              <a:t>Manual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589491" y="6396046"/>
            <a:ext cx="775500" cy="880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140"/>
              </a:lnSpc>
            </a:pPr>
            <a:r>
              <a:rPr lang="en-US" sz="5100" spc="632">
                <a:solidFill>
                  <a:srgbClr val="FFFFFF"/>
                </a:solidFill>
                <a:latin typeface="Bebas Neue"/>
              </a:rPr>
              <a:t>02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122421" y="6396046"/>
            <a:ext cx="775500" cy="880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140"/>
              </a:lnSpc>
            </a:pPr>
            <a:r>
              <a:rPr lang="en-US" sz="5100" spc="632">
                <a:solidFill>
                  <a:srgbClr val="FFFFFF"/>
                </a:solidFill>
                <a:latin typeface="Bebas Neue"/>
              </a:rPr>
              <a:t>04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122421" y="1612225"/>
            <a:ext cx="775500" cy="880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140"/>
              </a:lnSpc>
            </a:pPr>
            <a:r>
              <a:rPr lang="en-US" sz="5100" spc="632">
                <a:solidFill>
                  <a:srgbClr val="FFFFFF"/>
                </a:solidFill>
                <a:latin typeface="Bebas Neue"/>
              </a:rPr>
              <a:t>03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28700" y="7949579"/>
            <a:ext cx="4415785" cy="858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04"/>
              </a:lnSpc>
            </a:pPr>
            <a:r>
              <a:rPr lang="en-US" sz="1800" spc="21">
                <a:solidFill>
                  <a:srgbClr val="FFFFFF"/>
                </a:solidFill>
                <a:latin typeface="Inter"/>
              </a:rPr>
              <a:t>There are 4 primary ways to test for accessibility. Each with their own challenges and benefits.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5" r="0" b="-18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79380" y="6970304"/>
            <a:ext cx="6211369" cy="62114"/>
            <a:chOff x="0" y="0"/>
            <a:chExt cx="8281826" cy="82818"/>
          </a:xfrm>
        </p:grpSpPr>
        <p:grpSp>
          <p:nvGrpSpPr>
            <p:cNvPr name="Group 4" id="4"/>
            <p:cNvGrpSpPr>
              <a:grpSpLocks noChangeAspect="true"/>
            </p:cNvGrpSpPr>
            <p:nvPr/>
          </p:nvGrpSpPr>
          <p:grpSpPr>
            <a:xfrm rot="0">
              <a:off x="0" y="0"/>
              <a:ext cx="8281826" cy="82818"/>
              <a:chOff x="0" y="0"/>
              <a:chExt cx="1270000" cy="127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F21F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10279380" y="8549053"/>
            <a:ext cx="6211369" cy="62114"/>
            <a:chOff x="0" y="0"/>
            <a:chExt cx="8281826" cy="82818"/>
          </a:xfrm>
        </p:grpSpPr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0">
              <a:off x="0" y="0"/>
              <a:ext cx="8281826" cy="82818"/>
              <a:chOff x="0" y="0"/>
              <a:chExt cx="1270000" cy="127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0000"/>
              </a:solidFill>
            </p:spPr>
          </p:sp>
        </p:grpSp>
      </p:grpSp>
      <p:grpSp>
        <p:nvGrpSpPr>
          <p:cNvPr name="Group 11" id="11"/>
          <p:cNvGrpSpPr/>
          <p:nvPr/>
        </p:nvGrpSpPr>
        <p:grpSpPr>
          <a:xfrm rot="0">
            <a:off x="10279380" y="9386686"/>
            <a:ext cx="6211369" cy="62114"/>
            <a:chOff x="0" y="0"/>
            <a:chExt cx="8281826" cy="82818"/>
          </a:xfrm>
        </p:grpSpPr>
        <p:grpSp>
          <p:nvGrpSpPr>
            <p:cNvPr name="Group 12" id="12"/>
            <p:cNvGrpSpPr>
              <a:grpSpLocks noChangeAspect="true"/>
            </p:cNvGrpSpPr>
            <p:nvPr/>
          </p:nvGrpSpPr>
          <p:grpSpPr>
            <a:xfrm rot="0">
              <a:off x="0" y="0"/>
              <a:ext cx="8281826" cy="82818"/>
              <a:chOff x="0" y="0"/>
              <a:chExt cx="1270000" cy="127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0000"/>
              </a:solidFill>
            </p:spPr>
          </p:sp>
        </p:grpSp>
      </p:grpSp>
      <p:grpSp>
        <p:nvGrpSpPr>
          <p:cNvPr name="Group 15" id="15"/>
          <p:cNvGrpSpPr/>
          <p:nvPr/>
        </p:nvGrpSpPr>
        <p:grpSpPr>
          <a:xfrm rot="0">
            <a:off x="10279380" y="4145617"/>
            <a:ext cx="740300" cy="70556"/>
            <a:chOff x="0" y="0"/>
            <a:chExt cx="987066" cy="94074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8" id="18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0" id="20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2" id="22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4" id="24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26" id="26"/>
          <p:cNvSpPr/>
          <p:nvPr/>
        </p:nvSpPr>
        <p:spPr>
          <a:xfrm flipH="false" flipV="false" rot="0">
            <a:off x="0" y="0"/>
            <a:ext cx="8428911" cy="10287000"/>
          </a:xfrm>
          <a:custGeom>
            <a:avLst/>
            <a:gdLst/>
            <a:ahLst/>
            <a:cxnLst/>
            <a:rect r="r" b="b" t="t" l="l"/>
            <a:pathLst>
              <a:path h="10287000" w="8428911">
                <a:moveTo>
                  <a:pt x="0" y="0"/>
                </a:moveTo>
                <a:lnTo>
                  <a:pt x="8428911" y="0"/>
                </a:lnTo>
                <a:lnTo>
                  <a:pt x="842891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268537" y="0"/>
            <a:ext cx="5853988" cy="8889658"/>
          </a:xfrm>
          <a:custGeom>
            <a:avLst/>
            <a:gdLst/>
            <a:ahLst/>
            <a:cxnLst/>
            <a:rect r="r" b="b" t="t" l="l"/>
            <a:pathLst>
              <a:path h="8889658" w="5853988">
                <a:moveTo>
                  <a:pt x="0" y="0"/>
                </a:moveTo>
                <a:lnTo>
                  <a:pt x="5853988" y="0"/>
                </a:lnTo>
                <a:lnTo>
                  <a:pt x="5853988" y="8889658"/>
                </a:lnTo>
                <a:lnTo>
                  <a:pt x="0" y="8889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3449" t="0" r="-84335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10279380" y="6547586"/>
            <a:ext cx="2976424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</a:pPr>
            <a:r>
              <a:rPr lang="en-US" sz="1400" spc="298">
                <a:solidFill>
                  <a:srgbClr val="FFFFFF"/>
                </a:solidFill>
                <a:latin typeface="Bebas Neue Bold"/>
              </a:rPr>
              <a:t>STRONG BASIS FOR DEVELOPMENT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279380" y="8995919"/>
            <a:ext cx="3238746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</a:pPr>
            <a:r>
              <a:rPr lang="en-US" sz="1400" spc="298">
                <a:solidFill>
                  <a:srgbClr val="FFFFFF"/>
                </a:solidFill>
                <a:latin typeface="Bebas Neue Bold"/>
              </a:rPr>
              <a:t>REQUIRES ACCESSIBILITY KNOWLEDGE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279380" y="8131723"/>
            <a:ext cx="4009314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</a:pPr>
            <a:r>
              <a:rPr lang="en-US" sz="1400" spc="298">
                <a:solidFill>
                  <a:srgbClr val="FFFFFF"/>
                </a:solidFill>
                <a:latin typeface="Bebas Neue Bold"/>
              </a:rPr>
              <a:t>DIFFICULT TO REPEAT AT ALL STAGES OF SDLC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231755" y="4692243"/>
            <a:ext cx="6840428" cy="607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31"/>
              </a:lnSpc>
            </a:pPr>
            <a:r>
              <a:rPr lang="en-US" sz="1700" spc="49">
                <a:solidFill>
                  <a:srgbClr val="FFFFFF"/>
                </a:solidFill>
                <a:latin typeface="Inter"/>
              </a:rPr>
              <a:t>Designers evaluate sketches/mockups/designs for usability and accessibility.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231755" y="3067895"/>
            <a:ext cx="6840428" cy="385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74"/>
              </a:lnSpc>
            </a:pPr>
            <a:r>
              <a:rPr lang="en-US" sz="2300" spc="349">
                <a:solidFill>
                  <a:srgbClr val="FFFFFF"/>
                </a:solidFill>
                <a:latin typeface="Inter"/>
              </a:rPr>
              <a:t>FOUNDATIONS FOR DEVELOPMENT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144422" y="1481576"/>
            <a:ext cx="7114878" cy="859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12"/>
              </a:lnSpc>
            </a:pPr>
            <a:r>
              <a:rPr lang="en-US" sz="5400" spc="577">
                <a:solidFill>
                  <a:srgbClr val="FFFFFF"/>
                </a:solidFill>
                <a:latin typeface="Muli Heavy"/>
              </a:rPr>
              <a:t>Design / UX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10279380" y="7688609"/>
            <a:ext cx="6211369" cy="62114"/>
            <a:chOff x="0" y="0"/>
            <a:chExt cx="8281826" cy="82818"/>
          </a:xfrm>
        </p:grpSpPr>
        <p:grpSp>
          <p:nvGrpSpPr>
            <p:cNvPr name="Group 35" id="35"/>
            <p:cNvGrpSpPr>
              <a:grpSpLocks noChangeAspect="true"/>
            </p:cNvGrpSpPr>
            <p:nvPr/>
          </p:nvGrpSpPr>
          <p:grpSpPr>
            <a:xfrm rot="0">
              <a:off x="0" y="0"/>
              <a:ext cx="8281826" cy="82818"/>
              <a:chOff x="0" y="0"/>
              <a:chExt cx="1270000" cy="127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F21F"/>
              </a:solidFill>
            </p:spPr>
          </p:sp>
        </p:grpSp>
      </p:grpSp>
      <p:sp>
        <p:nvSpPr>
          <p:cNvPr name="TextBox 38" id="38"/>
          <p:cNvSpPr txBox="true"/>
          <p:nvPr/>
        </p:nvSpPr>
        <p:spPr>
          <a:xfrm rot="0">
            <a:off x="10279380" y="7265891"/>
            <a:ext cx="3624030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</a:pPr>
            <a:r>
              <a:rPr lang="en-US" sz="1400" spc="298">
                <a:solidFill>
                  <a:srgbClr val="FFFFFF"/>
                </a:solidFill>
                <a:latin typeface="Bebas Neue Bold"/>
              </a:rPr>
              <a:t>CATCH VULNERABILITIES/PITFALLS EARLY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67008" y="3361456"/>
            <a:ext cx="1205854" cy="0"/>
          </a:xfrm>
          <a:prstGeom prst="line">
            <a:avLst/>
          </a:prstGeom>
          <a:ln cap="flat" w="19050">
            <a:solidFill>
              <a:srgbClr val="00F21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267008" y="1028700"/>
            <a:ext cx="5826834" cy="1735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12"/>
              </a:lnSpc>
            </a:pPr>
            <a:r>
              <a:rPr lang="en-US" sz="5400" spc="577">
                <a:solidFill>
                  <a:srgbClr val="FFFFFF"/>
                </a:solidFill>
                <a:latin typeface="Muli Bold"/>
              </a:rPr>
              <a:t>TESTING COVERS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67008" y="3660267"/>
            <a:ext cx="6672179" cy="1111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6"/>
              </a:lnSpc>
            </a:pPr>
            <a:r>
              <a:rPr lang="en-US" sz="2400" spc="261">
                <a:solidFill>
                  <a:srgbClr val="FFFFFF"/>
                </a:solidFill>
                <a:latin typeface="Inter"/>
              </a:rPr>
              <a:t>Design / UX testing spans an array of topics and checks. Here are a few popular ones.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8993695" y="1028700"/>
            <a:ext cx="3969316" cy="4059503"/>
            <a:chOff x="0" y="0"/>
            <a:chExt cx="5292421" cy="54126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292421" cy="5412670"/>
            </a:xfrm>
            <a:custGeom>
              <a:avLst/>
              <a:gdLst/>
              <a:ahLst/>
              <a:cxnLst/>
              <a:rect r="r" b="b" t="t" l="l"/>
              <a:pathLst>
                <a:path h="5412670" w="5292421">
                  <a:moveTo>
                    <a:pt x="0" y="0"/>
                  </a:moveTo>
                  <a:lnTo>
                    <a:pt x="5292421" y="0"/>
                  </a:lnTo>
                  <a:lnTo>
                    <a:pt x="5292421" y="5412670"/>
                  </a:lnTo>
                  <a:lnTo>
                    <a:pt x="0" y="54126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9" r="0" b="-69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9066" y="1034098"/>
              <a:ext cx="1222012" cy="1520388"/>
            </a:xfrm>
            <a:custGeom>
              <a:avLst/>
              <a:gdLst/>
              <a:ahLst/>
              <a:cxnLst/>
              <a:rect r="r" b="b" t="t" l="l"/>
              <a:pathLst>
                <a:path h="1520388" w="1222012">
                  <a:moveTo>
                    <a:pt x="0" y="0"/>
                  </a:moveTo>
                  <a:lnTo>
                    <a:pt x="1222012" y="0"/>
                  </a:lnTo>
                  <a:lnTo>
                    <a:pt x="1222012" y="1520388"/>
                  </a:lnTo>
                  <a:lnTo>
                    <a:pt x="0" y="152038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40640" y="3983266"/>
              <a:ext cx="5195992" cy="7859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15"/>
                </a:lnSpc>
              </a:pPr>
              <a:r>
                <a:rPr lang="en-US" sz="1599" spc="102">
                  <a:solidFill>
                    <a:srgbClr val="FFFFFF"/>
                  </a:solidFill>
                  <a:latin typeface="Inter"/>
                </a:rPr>
                <a:t>Are icons and text visible in all states?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722871" y="3085029"/>
              <a:ext cx="3831529" cy="6005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86"/>
                </a:lnSpc>
              </a:pPr>
              <a:r>
                <a:rPr lang="en-US" sz="2704" spc="-18">
                  <a:solidFill>
                    <a:srgbClr val="FFFFFF"/>
                  </a:solidFill>
                  <a:latin typeface="Inter"/>
                </a:rPr>
                <a:t>Color Contrast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289984" y="1028700"/>
            <a:ext cx="3969316" cy="4364303"/>
            <a:chOff x="0" y="0"/>
            <a:chExt cx="5292421" cy="58190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292421" cy="5819070"/>
            </a:xfrm>
            <a:custGeom>
              <a:avLst/>
              <a:gdLst/>
              <a:ahLst/>
              <a:cxnLst/>
              <a:rect r="r" b="b" t="t" l="l"/>
              <a:pathLst>
                <a:path h="5819070" w="5292421">
                  <a:moveTo>
                    <a:pt x="0" y="0"/>
                  </a:moveTo>
                  <a:lnTo>
                    <a:pt x="5292421" y="0"/>
                  </a:lnTo>
                  <a:lnTo>
                    <a:pt x="5292421" y="5819070"/>
                  </a:lnTo>
                  <a:lnTo>
                    <a:pt x="0" y="58190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669" t="0" r="-3669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012298" y="1062368"/>
              <a:ext cx="1302336" cy="1302336"/>
            </a:xfrm>
            <a:custGeom>
              <a:avLst/>
              <a:gdLst/>
              <a:ahLst/>
              <a:cxnLst/>
              <a:rect r="r" b="b" t="t" l="l"/>
              <a:pathLst>
                <a:path h="1302336" w="1302336">
                  <a:moveTo>
                    <a:pt x="0" y="0"/>
                  </a:moveTo>
                  <a:lnTo>
                    <a:pt x="1302336" y="0"/>
                  </a:lnTo>
                  <a:lnTo>
                    <a:pt x="1302336" y="1302336"/>
                  </a:lnTo>
                  <a:lnTo>
                    <a:pt x="0" y="13023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48214" y="3983266"/>
              <a:ext cx="5195992" cy="1192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15"/>
                </a:lnSpc>
              </a:pPr>
              <a:r>
                <a:rPr lang="en-US" sz="1599" spc="102">
                  <a:solidFill>
                    <a:srgbClr val="FFFFFF"/>
                  </a:solidFill>
                  <a:latin typeface="Inter"/>
                </a:rPr>
                <a:t>Is text readable for average users? Can the interface accommodate larger browser text?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730446" y="3085029"/>
              <a:ext cx="3831529" cy="6005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86"/>
                </a:lnSpc>
              </a:pPr>
              <a:r>
                <a:rPr lang="en-US" sz="2704" spc="-18">
                  <a:solidFill>
                    <a:srgbClr val="FFFFFF"/>
                  </a:solidFill>
                  <a:latin typeface="Inter"/>
                </a:rPr>
                <a:t>Typography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993695" y="5393003"/>
            <a:ext cx="3969316" cy="4364303"/>
            <a:chOff x="0" y="0"/>
            <a:chExt cx="5292421" cy="581907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292421" cy="5819070"/>
            </a:xfrm>
            <a:custGeom>
              <a:avLst/>
              <a:gdLst/>
              <a:ahLst/>
              <a:cxnLst/>
              <a:rect r="r" b="b" t="t" l="l"/>
              <a:pathLst>
                <a:path h="5819070" w="5292421">
                  <a:moveTo>
                    <a:pt x="0" y="0"/>
                  </a:moveTo>
                  <a:lnTo>
                    <a:pt x="5292421" y="0"/>
                  </a:lnTo>
                  <a:lnTo>
                    <a:pt x="5292421" y="5819070"/>
                  </a:lnTo>
                  <a:lnTo>
                    <a:pt x="0" y="58190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669" t="0" r="-3669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2205875" y="848521"/>
              <a:ext cx="890923" cy="1510039"/>
            </a:xfrm>
            <a:custGeom>
              <a:avLst/>
              <a:gdLst/>
              <a:ahLst/>
              <a:cxnLst/>
              <a:rect r="r" b="b" t="t" l="l"/>
              <a:pathLst>
                <a:path h="1510039" w="890923">
                  <a:moveTo>
                    <a:pt x="0" y="0"/>
                  </a:moveTo>
                  <a:lnTo>
                    <a:pt x="890922" y="0"/>
                  </a:lnTo>
                  <a:lnTo>
                    <a:pt x="890922" y="1510038"/>
                  </a:lnTo>
                  <a:lnTo>
                    <a:pt x="0" y="15100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40640" y="3803369"/>
              <a:ext cx="5195992" cy="1192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15"/>
                </a:lnSpc>
              </a:pPr>
              <a:r>
                <a:rPr lang="en-US" sz="1599" spc="102">
                  <a:solidFill>
                    <a:srgbClr val="FFFFFF"/>
                  </a:solidFill>
                  <a:latin typeface="Inter"/>
                </a:rPr>
                <a:t>How do various form states look? Required? Error? Success? Do they all meet contrast?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722871" y="2905132"/>
              <a:ext cx="3831529" cy="6005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86"/>
                </a:lnSpc>
              </a:pPr>
              <a:r>
                <a:rPr lang="en-US" sz="2704" spc="-18">
                  <a:solidFill>
                    <a:srgbClr val="FFFFFF"/>
                  </a:solidFill>
                  <a:latin typeface="Inter"/>
                </a:rPr>
                <a:t>Form Fields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289984" y="5393003"/>
            <a:ext cx="3969316" cy="4059503"/>
            <a:chOff x="0" y="0"/>
            <a:chExt cx="5292421" cy="541267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292421" cy="5412670"/>
            </a:xfrm>
            <a:custGeom>
              <a:avLst/>
              <a:gdLst/>
              <a:ahLst/>
              <a:cxnLst/>
              <a:rect r="r" b="b" t="t" l="l"/>
              <a:pathLst>
                <a:path h="5412670" w="5292421">
                  <a:moveTo>
                    <a:pt x="0" y="0"/>
                  </a:moveTo>
                  <a:lnTo>
                    <a:pt x="5292421" y="0"/>
                  </a:lnTo>
                  <a:lnTo>
                    <a:pt x="5292421" y="5412670"/>
                  </a:lnTo>
                  <a:lnTo>
                    <a:pt x="0" y="54126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78" r="0" b="-78"/>
              </a:stretch>
            </a:blip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2061279" y="1020924"/>
              <a:ext cx="1204373" cy="1165231"/>
            </a:xfrm>
            <a:custGeom>
              <a:avLst/>
              <a:gdLst/>
              <a:ahLst/>
              <a:cxnLst/>
              <a:rect r="r" b="b" t="t" l="l"/>
              <a:pathLst>
                <a:path h="1165231" w="1204373">
                  <a:moveTo>
                    <a:pt x="0" y="0"/>
                  </a:moveTo>
                  <a:lnTo>
                    <a:pt x="1204374" y="0"/>
                  </a:lnTo>
                  <a:lnTo>
                    <a:pt x="1204374" y="1165232"/>
                  </a:lnTo>
                  <a:lnTo>
                    <a:pt x="0" y="11652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3" id="23"/>
            <p:cNvSpPr txBox="true"/>
            <p:nvPr/>
          </p:nvSpPr>
          <p:spPr>
            <a:xfrm rot="0">
              <a:off x="48214" y="3803369"/>
              <a:ext cx="5195992" cy="7859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15"/>
                </a:lnSpc>
              </a:pPr>
              <a:r>
                <a:rPr lang="en-US" sz="1599" spc="102">
                  <a:solidFill>
                    <a:srgbClr val="FFFFFF"/>
                  </a:solidFill>
                  <a:latin typeface="Inter"/>
                </a:rPr>
                <a:t>Do images have defined and relevant alt text?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730446" y="2905132"/>
              <a:ext cx="3831529" cy="6005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86"/>
                </a:lnSpc>
              </a:pPr>
              <a:r>
                <a:rPr lang="en-US" sz="2704" spc="-18">
                  <a:solidFill>
                    <a:srgbClr val="FFFFFF"/>
                  </a:solidFill>
                  <a:latin typeface="Inter"/>
                </a:rPr>
                <a:t>Images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hlinkClick r:id="rId3" tooltip="https://www.figma.com/community/plugin/732603254453395948/Stark-Accessibility-Tools"/>
          </p:cNvPr>
          <p:cNvSpPr/>
          <p:nvPr/>
        </p:nvSpPr>
        <p:spPr>
          <a:xfrm flipH="false" flipV="false" rot="0">
            <a:off x="9915931" y="0"/>
            <a:ext cx="8372069" cy="10287000"/>
          </a:xfrm>
          <a:custGeom>
            <a:avLst/>
            <a:gdLst/>
            <a:ahLst/>
            <a:cxnLst/>
            <a:rect r="r" b="b" t="t" l="l"/>
            <a:pathLst>
              <a:path h="10287000" w="8372069">
                <a:moveTo>
                  <a:pt x="0" y="0"/>
                </a:moveTo>
                <a:lnTo>
                  <a:pt x="8372069" y="0"/>
                </a:lnTo>
                <a:lnTo>
                  <a:pt x="837206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9812" t="0" r="-2619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4180816" cy="10287000"/>
          </a:xfrm>
          <a:custGeom>
            <a:avLst/>
            <a:gdLst/>
            <a:ahLst/>
            <a:cxnLst/>
            <a:rect r="r" b="b" t="t" l="l"/>
            <a:pathLst>
              <a:path h="10287000" w="14180816">
                <a:moveTo>
                  <a:pt x="0" y="0"/>
                </a:moveTo>
                <a:lnTo>
                  <a:pt x="14180816" y="0"/>
                </a:lnTo>
                <a:lnTo>
                  <a:pt x="141808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86273" y="2319344"/>
            <a:ext cx="7607257" cy="1375596"/>
            <a:chOff x="0" y="0"/>
            <a:chExt cx="10143009" cy="183412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301705"/>
              <a:ext cx="1064408" cy="1371218"/>
            </a:xfrm>
            <a:custGeom>
              <a:avLst/>
              <a:gdLst/>
              <a:ahLst/>
              <a:cxnLst/>
              <a:rect r="r" b="b" t="t" l="l"/>
              <a:pathLst>
                <a:path h="1371218" w="1064408">
                  <a:moveTo>
                    <a:pt x="0" y="0"/>
                  </a:moveTo>
                  <a:lnTo>
                    <a:pt x="1064408" y="0"/>
                  </a:lnTo>
                  <a:lnTo>
                    <a:pt x="1064408" y="1371218"/>
                  </a:lnTo>
                  <a:lnTo>
                    <a:pt x="0" y="13712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2372630" y="-85725"/>
              <a:ext cx="7770379" cy="8899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606"/>
                </a:lnSpc>
              </a:pPr>
              <a:r>
                <a:rPr lang="en-US" sz="4004" spc="-48" u="sng">
                  <a:solidFill>
                    <a:srgbClr val="FFFFFF"/>
                  </a:solidFill>
                  <a:latin typeface="Inter"/>
                  <a:hlinkClick r:id="rId7" tooltip="https://www.figma.com/community/plugin/733159460536249875/A11y---Color-Contrast-Checker"/>
                </a:rPr>
                <a:t>A11y Contrast Checker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2372630" y="1048168"/>
              <a:ext cx="6594836" cy="7859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15"/>
                </a:lnSpc>
              </a:pPr>
              <a:r>
                <a:rPr lang="en-US" sz="1599" spc="102">
                  <a:solidFill>
                    <a:srgbClr val="FFFFFF"/>
                  </a:solidFill>
                  <a:latin typeface="Inter"/>
                </a:rPr>
                <a:t>Plugin that checks elements in selected frame for AA and AAA contrast 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61767" y="4254655"/>
            <a:ext cx="7631763" cy="1371747"/>
            <a:chOff x="0" y="0"/>
            <a:chExt cx="10175684" cy="18289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576066"/>
              <a:ext cx="1097083" cy="1200638"/>
            </a:xfrm>
            <a:custGeom>
              <a:avLst/>
              <a:gdLst/>
              <a:ahLst/>
              <a:cxnLst/>
              <a:rect r="r" b="b" t="t" l="l"/>
              <a:pathLst>
                <a:path h="1200638" w="1097083">
                  <a:moveTo>
                    <a:pt x="0" y="0"/>
                  </a:moveTo>
                  <a:lnTo>
                    <a:pt x="1097083" y="0"/>
                  </a:lnTo>
                  <a:lnTo>
                    <a:pt x="1097083" y="1200638"/>
                  </a:lnTo>
                  <a:lnTo>
                    <a:pt x="0" y="12006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2405305" y="1043035"/>
              <a:ext cx="6594836" cy="7859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15"/>
                </a:lnSpc>
              </a:pPr>
              <a:r>
                <a:rPr lang="en-US" sz="1599" spc="102">
                  <a:solidFill>
                    <a:srgbClr val="FFFFFF"/>
                  </a:solidFill>
                  <a:latin typeface="Inter"/>
                </a:rPr>
                <a:t>Plugin that shows Figma frames/elements at various font sizes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2405305" y="-85725"/>
              <a:ext cx="7770379" cy="8899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606"/>
                </a:lnSpc>
              </a:pPr>
              <a:r>
                <a:rPr lang="en-US" sz="4004" spc="-48" u="sng">
                  <a:solidFill>
                    <a:srgbClr val="FFFFFF"/>
                  </a:solidFill>
                  <a:latin typeface="Inter"/>
                  <a:hlinkClick r:id="rId10" tooltip="https://www.figma.com/community/plugin/892114953056389734/Text-Resizer---Accessibility-Checker"/>
                </a:rPr>
                <a:t>Text Resizer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661767" y="6186117"/>
            <a:ext cx="7607257" cy="1388465"/>
            <a:chOff x="0" y="0"/>
            <a:chExt cx="10143009" cy="185128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804176"/>
              <a:ext cx="1064408" cy="1047111"/>
            </a:xfrm>
            <a:custGeom>
              <a:avLst/>
              <a:gdLst/>
              <a:ahLst/>
              <a:cxnLst/>
              <a:rect r="r" b="b" t="t" l="l"/>
              <a:pathLst>
                <a:path h="1047111" w="1064408">
                  <a:moveTo>
                    <a:pt x="0" y="0"/>
                  </a:moveTo>
                  <a:lnTo>
                    <a:pt x="1064408" y="0"/>
                  </a:lnTo>
                  <a:lnTo>
                    <a:pt x="1064408" y="1047111"/>
                  </a:lnTo>
                  <a:lnTo>
                    <a:pt x="0" y="10471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2372630" y="1063127"/>
              <a:ext cx="6594836" cy="7859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15"/>
                </a:lnSpc>
              </a:pPr>
              <a:r>
                <a:rPr lang="en-US" sz="1599" spc="102">
                  <a:solidFill>
                    <a:srgbClr val="FFFFFF"/>
                  </a:solidFill>
                  <a:latin typeface="Inter"/>
                </a:rPr>
                <a:t>Persona generator to drive accessibility considerations.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2372630" y="-85725"/>
              <a:ext cx="7770379" cy="8899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606"/>
                </a:lnSpc>
              </a:pPr>
              <a:r>
                <a:rPr lang="en-US" sz="4004" spc="-48" u="sng">
                  <a:solidFill>
                    <a:srgbClr val="FFFFFF"/>
                  </a:solidFill>
                  <a:latin typeface="Inter"/>
                  <a:hlinkClick r:id="rId13" tooltip="https://www.figma.com/community/plugin/896347534161970744/Cards-for-Humanity"/>
                </a:rPr>
                <a:t>Cards for Humanity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686273" y="781951"/>
            <a:ext cx="5827784" cy="1104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59"/>
              </a:lnSpc>
            </a:pPr>
            <a:r>
              <a:rPr lang="en-US" sz="6399" spc="-76">
                <a:solidFill>
                  <a:srgbClr val="FFFFFF"/>
                </a:solidFill>
                <a:latin typeface="Inter"/>
              </a:rPr>
              <a:t>Testing Tools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686273" y="8136557"/>
            <a:ext cx="7607257" cy="1388465"/>
            <a:chOff x="0" y="0"/>
            <a:chExt cx="10143009" cy="185128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804176"/>
              <a:ext cx="1064408" cy="1047111"/>
            </a:xfrm>
            <a:custGeom>
              <a:avLst/>
              <a:gdLst/>
              <a:ahLst/>
              <a:cxnLst/>
              <a:rect r="r" b="b" t="t" l="l"/>
              <a:pathLst>
                <a:path h="1047111" w="1064408">
                  <a:moveTo>
                    <a:pt x="0" y="0"/>
                  </a:moveTo>
                  <a:lnTo>
                    <a:pt x="1064408" y="0"/>
                  </a:lnTo>
                  <a:lnTo>
                    <a:pt x="1064408" y="1047111"/>
                  </a:lnTo>
                  <a:lnTo>
                    <a:pt x="0" y="10471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2372630" y="1063127"/>
              <a:ext cx="6594836" cy="3795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15"/>
                </a:lnSpc>
              </a:pPr>
              <a:r>
                <a:rPr lang="en-US" sz="1599" spc="102">
                  <a:solidFill>
                    <a:srgbClr val="FFFFFF"/>
                  </a:solidFill>
                  <a:latin typeface="Inter"/>
                </a:rPr>
                <a:t>All in One Figma plugin for accessibility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2372630" y="-85725"/>
              <a:ext cx="7770379" cy="8899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606"/>
                </a:lnSpc>
              </a:pPr>
              <a:r>
                <a:rPr lang="en-US" sz="4004" spc="-48" u="sng">
                  <a:solidFill>
                    <a:srgbClr val="FFFFFF"/>
                  </a:solidFill>
                  <a:latin typeface="Inter"/>
                  <a:hlinkClick r:id="rId14" tooltip="https://www.figma.com/community/plugin/732603254453395948/Stark-Accessibility-Tools"/>
                </a:rPr>
                <a:t>Stark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5" r="0" b="-18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79380" y="6970304"/>
            <a:ext cx="6211369" cy="62114"/>
            <a:chOff x="0" y="0"/>
            <a:chExt cx="8281826" cy="82818"/>
          </a:xfrm>
        </p:grpSpPr>
        <p:grpSp>
          <p:nvGrpSpPr>
            <p:cNvPr name="Group 4" id="4"/>
            <p:cNvGrpSpPr>
              <a:grpSpLocks noChangeAspect="true"/>
            </p:cNvGrpSpPr>
            <p:nvPr/>
          </p:nvGrpSpPr>
          <p:grpSpPr>
            <a:xfrm rot="0">
              <a:off x="0" y="0"/>
              <a:ext cx="8281826" cy="82818"/>
              <a:chOff x="0" y="0"/>
              <a:chExt cx="1270000" cy="127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F21F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10279380" y="8549053"/>
            <a:ext cx="6211369" cy="62114"/>
            <a:chOff x="0" y="0"/>
            <a:chExt cx="8281826" cy="82818"/>
          </a:xfrm>
        </p:grpSpPr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0">
              <a:off x="0" y="0"/>
              <a:ext cx="8281826" cy="82818"/>
              <a:chOff x="0" y="0"/>
              <a:chExt cx="1270000" cy="127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0000"/>
              </a:solidFill>
            </p:spPr>
          </p:sp>
        </p:grpSp>
      </p:grpSp>
      <p:grpSp>
        <p:nvGrpSpPr>
          <p:cNvPr name="Group 11" id="11"/>
          <p:cNvGrpSpPr/>
          <p:nvPr/>
        </p:nvGrpSpPr>
        <p:grpSpPr>
          <a:xfrm rot="0">
            <a:off x="10279380" y="4145617"/>
            <a:ext cx="740300" cy="70556"/>
            <a:chOff x="0" y="0"/>
            <a:chExt cx="987066" cy="94074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94074" cy="94074"/>
              <a:chOff x="0" y="0"/>
              <a:chExt cx="6350000" cy="63500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4" id="14"/>
            <p:cNvGrpSpPr/>
            <p:nvPr/>
          </p:nvGrpSpPr>
          <p:grpSpPr>
            <a:xfrm rot="0">
              <a:off x="225778" y="0"/>
              <a:ext cx="94074" cy="94074"/>
              <a:chOff x="0" y="0"/>
              <a:chExt cx="6350000" cy="63500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6" id="16"/>
            <p:cNvGrpSpPr/>
            <p:nvPr/>
          </p:nvGrpSpPr>
          <p:grpSpPr>
            <a:xfrm rot="0">
              <a:off x="447638" y="0"/>
              <a:ext cx="94074" cy="94074"/>
              <a:chOff x="0" y="0"/>
              <a:chExt cx="6350000" cy="63500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8" id="18"/>
            <p:cNvGrpSpPr/>
            <p:nvPr/>
          </p:nvGrpSpPr>
          <p:grpSpPr>
            <a:xfrm rot="0">
              <a:off x="670311" y="0"/>
              <a:ext cx="94074" cy="94074"/>
              <a:chOff x="0" y="0"/>
              <a:chExt cx="6350000" cy="63500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0" id="20"/>
            <p:cNvGrpSpPr/>
            <p:nvPr/>
          </p:nvGrpSpPr>
          <p:grpSpPr>
            <a:xfrm rot="0">
              <a:off x="892992" y="0"/>
              <a:ext cx="94074" cy="94074"/>
              <a:chOff x="0" y="0"/>
              <a:chExt cx="6350000" cy="63500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sp>
        <p:nvSpPr>
          <p:cNvPr name="Freeform 22" id="22"/>
          <p:cNvSpPr/>
          <p:nvPr/>
        </p:nvSpPr>
        <p:spPr>
          <a:xfrm flipH="false" flipV="false" rot="0">
            <a:off x="0" y="0"/>
            <a:ext cx="8428911" cy="10287000"/>
          </a:xfrm>
          <a:custGeom>
            <a:avLst/>
            <a:gdLst/>
            <a:ahLst/>
            <a:cxnLst/>
            <a:rect r="r" b="b" t="t" l="l"/>
            <a:pathLst>
              <a:path h="10287000" w="8428911">
                <a:moveTo>
                  <a:pt x="0" y="0"/>
                </a:moveTo>
                <a:lnTo>
                  <a:pt x="8428911" y="0"/>
                </a:lnTo>
                <a:lnTo>
                  <a:pt x="842891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1268537" y="0"/>
            <a:ext cx="5853988" cy="8889658"/>
          </a:xfrm>
          <a:custGeom>
            <a:avLst/>
            <a:gdLst/>
            <a:ahLst/>
            <a:cxnLst/>
            <a:rect r="r" b="b" t="t" l="l"/>
            <a:pathLst>
              <a:path h="8889658" w="5853988">
                <a:moveTo>
                  <a:pt x="0" y="0"/>
                </a:moveTo>
                <a:lnTo>
                  <a:pt x="5853988" y="0"/>
                </a:lnTo>
                <a:lnTo>
                  <a:pt x="5853988" y="8889658"/>
                </a:lnTo>
                <a:lnTo>
                  <a:pt x="0" y="8889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3449" t="0" r="-84335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0279380" y="6547586"/>
            <a:ext cx="3238746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</a:pPr>
            <a:r>
              <a:rPr lang="en-US" sz="1400" spc="298">
                <a:solidFill>
                  <a:srgbClr val="FFFFFF"/>
                </a:solidFill>
                <a:latin typeface="Bebas Neue Bold"/>
              </a:rPr>
              <a:t>EASY TO RUN AT ALL STAGES OF SDLC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79380" y="8131723"/>
            <a:ext cx="4009314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</a:pPr>
            <a:r>
              <a:rPr lang="en-US" sz="1400" spc="298">
                <a:solidFill>
                  <a:srgbClr val="FFFFFF"/>
                </a:solidFill>
                <a:latin typeface="Bebas Neue Bold"/>
              </a:rPr>
              <a:t>DOES NOT CATCH ALL ERRORS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31755" y="4863873"/>
            <a:ext cx="6840428" cy="607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31"/>
              </a:lnSpc>
            </a:pPr>
            <a:r>
              <a:rPr lang="en-US" sz="1700" spc="49">
                <a:solidFill>
                  <a:srgbClr val="FFFFFF"/>
                </a:solidFill>
                <a:latin typeface="Inter"/>
              </a:rPr>
              <a:t>Plugins / extensions are used to programmatically scan site for accessibility pitfalls and vulnerabilities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231755" y="3067895"/>
            <a:ext cx="6840428" cy="385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74"/>
              </a:lnSpc>
            </a:pPr>
            <a:r>
              <a:rPr lang="en-US" sz="2300" spc="349">
                <a:solidFill>
                  <a:srgbClr val="FFFFFF"/>
                </a:solidFill>
                <a:latin typeface="Inter"/>
              </a:rPr>
              <a:t>CONTINUOUS CONSIDERATION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144422" y="1481576"/>
            <a:ext cx="7114878" cy="859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12"/>
              </a:lnSpc>
            </a:pPr>
            <a:r>
              <a:rPr lang="en-US" sz="5400" spc="577">
                <a:solidFill>
                  <a:srgbClr val="FFFFFF"/>
                </a:solidFill>
                <a:latin typeface="Muli Heavy"/>
              </a:rPr>
              <a:t>Automated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0279380" y="7688609"/>
            <a:ext cx="6211369" cy="62114"/>
            <a:chOff x="0" y="0"/>
            <a:chExt cx="8281826" cy="82818"/>
          </a:xfrm>
        </p:grpSpPr>
        <p:grpSp>
          <p:nvGrpSpPr>
            <p:cNvPr name="Group 30" id="30"/>
            <p:cNvGrpSpPr>
              <a:grpSpLocks noChangeAspect="true"/>
            </p:cNvGrpSpPr>
            <p:nvPr/>
          </p:nvGrpSpPr>
          <p:grpSpPr>
            <a:xfrm rot="0">
              <a:off x="0" y="0"/>
              <a:ext cx="8281826" cy="82818"/>
              <a:chOff x="0" y="0"/>
              <a:chExt cx="1270000" cy="127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F21F"/>
              </a:solidFill>
            </p:spPr>
          </p:sp>
        </p:grpSp>
      </p:grpSp>
      <p:sp>
        <p:nvSpPr>
          <p:cNvPr name="TextBox 33" id="33"/>
          <p:cNvSpPr txBox="true"/>
          <p:nvPr/>
        </p:nvSpPr>
        <p:spPr>
          <a:xfrm rot="0">
            <a:off x="10279380" y="7265891"/>
            <a:ext cx="4009314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</a:pPr>
            <a:r>
              <a:rPr lang="en-US" sz="1400" spc="298">
                <a:solidFill>
                  <a:srgbClr val="FFFFFF"/>
                </a:solidFill>
                <a:latin typeface="Bebas Neue Bold"/>
              </a:rPr>
              <a:t>REQUIRES LITTLE ACCESSIBILITY KNOWLEDGE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40" t="0" r="-984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9144000" y="4360732"/>
            <a:ext cx="0" cy="5926268"/>
          </a:xfrm>
          <a:prstGeom prst="line">
            <a:avLst/>
          </a:prstGeom>
          <a:ln cap="rnd" w="38100">
            <a:solidFill>
              <a:srgbClr val="FFFFFF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805604" y="3078579"/>
            <a:ext cx="1044955" cy="1282153"/>
          </a:xfrm>
          <a:custGeom>
            <a:avLst/>
            <a:gdLst/>
            <a:ahLst/>
            <a:cxnLst/>
            <a:rect r="r" b="b" t="t" l="l"/>
            <a:pathLst>
              <a:path h="1282153" w="1044955">
                <a:moveTo>
                  <a:pt x="0" y="0"/>
                </a:moveTo>
                <a:lnTo>
                  <a:pt x="1044955" y="0"/>
                </a:lnTo>
                <a:lnTo>
                  <a:pt x="1044955" y="1282153"/>
                </a:lnTo>
                <a:lnTo>
                  <a:pt x="0" y="12821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332719" y="2947722"/>
            <a:ext cx="1001583" cy="1543866"/>
          </a:xfrm>
          <a:custGeom>
            <a:avLst/>
            <a:gdLst/>
            <a:ahLst/>
            <a:cxnLst/>
            <a:rect r="r" b="b" t="t" l="l"/>
            <a:pathLst>
              <a:path h="1543866" w="1001583">
                <a:moveTo>
                  <a:pt x="0" y="0"/>
                </a:moveTo>
                <a:lnTo>
                  <a:pt x="1001584" y="0"/>
                </a:lnTo>
                <a:lnTo>
                  <a:pt x="1001584" y="1543867"/>
                </a:lnTo>
                <a:lnTo>
                  <a:pt x="0" y="15438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09213" y="1009650"/>
            <a:ext cx="12150951" cy="859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12"/>
              </a:lnSpc>
            </a:pPr>
            <a:r>
              <a:rPr lang="en-US" sz="5400" spc="577">
                <a:solidFill>
                  <a:srgbClr val="FFFFFF"/>
                </a:solidFill>
                <a:latin typeface="Muli Heavy"/>
              </a:rPr>
              <a:t>WHAT CAN BE AUTOMATED?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09213" y="2170260"/>
            <a:ext cx="9386515" cy="27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65"/>
              </a:lnSpc>
            </a:pPr>
            <a:r>
              <a:rPr lang="en-US" sz="1500" spc="69">
                <a:solidFill>
                  <a:srgbClr val="FFFFFF"/>
                </a:solidFill>
                <a:latin typeface="Inter"/>
              </a:rPr>
              <a:t>Automated checkers can't catch everything, but they're really efficient at what they can catch.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31690" y="5095875"/>
            <a:ext cx="5192782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8">
                <a:solidFill>
                  <a:srgbClr val="FFFFFF"/>
                </a:solidFill>
                <a:latin typeface="Inter"/>
              </a:rPr>
              <a:t>Color contrast on solid backgrounds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17090" y="4916805"/>
            <a:ext cx="5192782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8">
                <a:solidFill>
                  <a:srgbClr val="FFFFFF"/>
                </a:solidFill>
                <a:latin typeface="Inter"/>
              </a:rPr>
              <a:t>Color contrast on gradient/image backgrounds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1690" y="5968658"/>
            <a:ext cx="5192782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8">
                <a:solidFill>
                  <a:srgbClr val="FFFFFF"/>
                </a:solidFill>
                <a:latin typeface="Inter"/>
              </a:rPr>
              <a:t>Image alt text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117090" y="6233233"/>
            <a:ext cx="5192782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8">
                <a:solidFill>
                  <a:srgbClr val="FFFFFF"/>
                </a:solidFill>
                <a:latin typeface="Inter"/>
              </a:rPr>
              <a:t>Relevance of image alt text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31690" y="6841441"/>
            <a:ext cx="5192782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8">
                <a:solidFill>
                  <a:srgbClr val="FFFFFF"/>
                </a:solidFill>
                <a:latin typeface="Inter"/>
              </a:rPr>
              <a:t>Existence of headings, lists, and landmarks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117090" y="7130562"/>
            <a:ext cx="5192782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8">
                <a:solidFill>
                  <a:srgbClr val="FFFFFF"/>
                </a:solidFill>
                <a:latin typeface="Inter"/>
              </a:rPr>
              <a:t>Accuracy of headings, lists, and landmarks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31690" y="8133324"/>
            <a:ext cx="5192782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8">
                <a:solidFill>
                  <a:srgbClr val="FFFFFF"/>
                </a:solidFill>
                <a:latin typeface="Inter"/>
              </a:rPr>
              <a:t>Aria elements are present on native controls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117090" y="8446990"/>
            <a:ext cx="5192782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-28">
                <a:solidFill>
                  <a:srgbClr val="FFFFFF"/>
                </a:solidFill>
                <a:latin typeface="Inter"/>
              </a:rPr>
              <a:t>Aria usage on custom controls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35916" y="5397354"/>
            <a:ext cx="3927332" cy="4052238"/>
          </a:xfrm>
          <a:custGeom>
            <a:avLst/>
            <a:gdLst/>
            <a:ahLst/>
            <a:cxnLst/>
            <a:rect r="r" b="b" t="t" l="l"/>
            <a:pathLst>
              <a:path h="4052238" w="3927332">
                <a:moveTo>
                  <a:pt x="0" y="0"/>
                </a:moveTo>
                <a:lnTo>
                  <a:pt x="3927333" y="0"/>
                </a:lnTo>
                <a:lnTo>
                  <a:pt x="3927333" y="4052239"/>
                </a:lnTo>
                <a:lnTo>
                  <a:pt x="0" y="40522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" t="0" r="-316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877783" y="785439"/>
            <a:ext cx="3940609" cy="4013808"/>
          </a:xfrm>
          <a:custGeom>
            <a:avLst/>
            <a:gdLst/>
            <a:ahLst/>
            <a:cxnLst/>
            <a:rect r="r" b="b" t="t" l="l"/>
            <a:pathLst>
              <a:path h="4013808" w="3940609">
                <a:moveTo>
                  <a:pt x="0" y="0"/>
                </a:moveTo>
                <a:lnTo>
                  <a:pt x="3940610" y="0"/>
                </a:lnTo>
                <a:lnTo>
                  <a:pt x="3940610" y="4013808"/>
                </a:lnTo>
                <a:lnTo>
                  <a:pt x="0" y="40138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30" r="0" b="-330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5037828" y="4355840"/>
            <a:ext cx="950169" cy="0"/>
          </a:xfrm>
          <a:prstGeom prst="line">
            <a:avLst/>
          </a:prstGeom>
          <a:ln cap="flat" w="19050">
            <a:solidFill>
              <a:srgbClr val="00F21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9444049" y="4355840"/>
            <a:ext cx="950169" cy="0"/>
          </a:xfrm>
          <a:prstGeom prst="line">
            <a:avLst/>
          </a:prstGeom>
          <a:ln cap="flat" w="19050">
            <a:solidFill>
              <a:srgbClr val="00F21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3826939" y="4355840"/>
            <a:ext cx="950169" cy="0"/>
          </a:xfrm>
          <a:prstGeom prst="line">
            <a:avLst/>
          </a:prstGeom>
          <a:ln cap="flat" w="19050">
            <a:solidFill>
              <a:srgbClr val="00F21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5037828" y="6097391"/>
            <a:ext cx="3007095" cy="2998636"/>
          </a:xfrm>
          <a:custGeom>
            <a:avLst/>
            <a:gdLst/>
            <a:ahLst/>
            <a:cxnLst/>
            <a:rect r="r" b="b" t="t" l="l"/>
            <a:pathLst>
              <a:path h="2998636" w="3007095">
                <a:moveTo>
                  <a:pt x="0" y="0"/>
                </a:moveTo>
                <a:lnTo>
                  <a:pt x="3007096" y="0"/>
                </a:lnTo>
                <a:lnTo>
                  <a:pt x="3007096" y="2998636"/>
                </a:lnTo>
                <a:lnTo>
                  <a:pt x="0" y="29986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2529" r="0" b="-12529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444049" y="6097391"/>
            <a:ext cx="3007095" cy="2998636"/>
          </a:xfrm>
          <a:custGeom>
            <a:avLst/>
            <a:gdLst/>
            <a:ahLst/>
            <a:cxnLst/>
            <a:rect r="r" b="b" t="t" l="l"/>
            <a:pathLst>
              <a:path h="2998636" w="3007095">
                <a:moveTo>
                  <a:pt x="0" y="0"/>
                </a:moveTo>
                <a:lnTo>
                  <a:pt x="3007095" y="0"/>
                </a:lnTo>
                <a:lnTo>
                  <a:pt x="3007095" y="2998636"/>
                </a:lnTo>
                <a:lnTo>
                  <a:pt x="0" y="29986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4789" t="0" r="-24789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836464" y="6097391"/>
            <a:ext cx="3007095" cy="2998636"/>
          </a:xfrm>
          <a:custGeom>
            <a:avLst/>
            <a:gdLst/>
            <a:ahLst/>
            <a:cxnLst/>
            <a:rect r="r" b="b" t="t" l="l"/>
            <a:pathLst>
              <a:path h="2998636" w="3007095">
                <a:moveTo>
                  <a:pt x="0" y="0"/>
                </a:moveTo>
                <a:lnTo>
                  <a:pt x="3007095" y="0"/>
                </a:lnTo>
                <a:lnTo>
                  <a:pt x="3007095" y="2998636"/>
                </a:lnTo>
                <a:lnTo>
                  <a:pt x="0" y="29986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4765" t="0" r="-24765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851232" y="1185158"/>
            <a:ext cx="6469791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39"/>
              </a:lnSpc>
            </a:pPr>
            <a:r>
              <a:rPr lang="en-US" sz="1999" spc="223">
                <a:solidFill>
                  <a:srgbClr val="FFFFFF"/>
                </a:solidFill>
                <a:latin typeface="Inter"/>
              </a:rPr>
              <a:t>These chrome extensions are easy to run and clear to implement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91395" y="1076700"/>
            <a:ext cx="7852605" cy="1735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12"/>
              </a:lnSpc>
            </a:pPr>
            <a:r>
              <a:rPr lang="en-US" sz="5400" spc="577">
                <a:solidFill>
                  <a:srgbClr val="FFFFFF"/>
                </a:solidFill>
                <a:latin typeface="Muli Heavy"/>
              </a:rPr>
              <a:t>AUTOMATED TESTING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037828" y="3561613"/>
            <a:ext cx="3494084" cy="62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6"/>
              </a:lnSpc>
            </a:pPr>
            <a:r>
              <a:rPr lang="en-US" sz="3604" spc="111" u="sng">
                <a:solidFill>
                  <a:srgbClr val="FFFFFF"/>
                </a:solidFill>
                <a:latin typeface="Inter"/>
                <a:hlinkClick r:id="rId7" tooltip="https://developer.chrome.com/docs/lighthouse/overview/"/>
              </a:rPr>
              <a:t>Lighthouse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34524" y="3561613"/>
            <a:ext cx="3494084" cy="62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6"/>
              </a:lnSpc>
            </a:pPr>
            <a:r>
              <a:rPr lang="en-US" sz="3604" spc="111" u="sng">
                <a:solidFill>
                  <a:srgbClr val="FFFFFF"/>
                </a:solidFill>
                <a:latin typeface="Inter"/>
                <a:hlinkClick r:id="rId8" tooltip="https://chrome.google.com/webstore/detail/axe-devtools-web-accessib/lhdoppojpmngadmnindnejefpokejbdd/related?utm_source=ext_sidebar&amp;hl=en-US"/>
              </a:rPr>
              <a:t>Axe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826939" y="3561613"/>
            <a:ext cx="3494084" cy="62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46"/>
              </a:lnSpc>
            </a:pPr>
            <a:r>
              <a:rPr lang="en-US" sz="3604" spc="111" u="sng">
                <a:solidFill>
                  <a:srgbClr val="FFFFFF"/>
                </a:solidFill>
                <a:latin typeface="Inter"/>
                <a:hlinkClick r:id="rId9" tooltip="https://chrome.google.com/webstore/detail/stark-accessibility-check/fkfaapnmfippddbeemjjbclenphooipm?utm_source=ext_sidebar&amp;hl=en-US"/>
              </a:rPr>
              <a:t>Stark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037828" y="4504817"/>
            <a:ext cx="3896994" cy="266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43"/>
              </a:lnSpc>
            </a:pPr>
            <a:r>
              <a:rPr lang="en-US" sz="1599" spc="84">
                <a:solidFill>
                  <a:srgbClr val="FFFFFF"/>
                </a:solidFill>
                <a:latin typeface="Inter"/>
              </a:rPr>
              <a:t>Bult in chrome dev tool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34524" y="4504817"/>
            <a:ext cx="3896994" cy="266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44"/>
              </a:lnSpc>
            </a:pPr>
            <a:r>
              <a:rPr lang="en-US" sz="1600" spc="84">
                <a:solidFill>
                  <a:srgbClr val="FFFFFF"/>
                </a:solidFill>
                <a:latin typeface="Inter"/>
              </a:rPr>
              <a:t>Deque chrome extension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826939" y="4504817"/>
            <a:ext cx="3896994" cy="266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44"/>
              </a:lnSpc>
            </a:pPr>
            <a:r>
              <a:rPr lang="en-US" sz="1600" spc="84">
                <a:solidFill>
                  <a:srgbClr val="FFFFFF"/>
                </a:solidFill>
                <a:latin typeface="Inter"/>
              </a:rPr>
              <a:t>Cross-browser extension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577938" y="7431912"/>
            <a:ext cx="5597358" cy="55974"/>
            <a:chOff x="0" y="0"/>
            <a:chExt cx="7463144" cy="74631"/>
          </a:xfrm>
        </p:grpSpPr>
        <p:grpSp>
          <p:nvGrpSpPr>
            <p:cNvPr name="Group 4" id="4"/>
            <p:cNvGrpSpPr>
              <a:grpSpLocks noChangeAspect="true"/>
            </p:cNvGrpSpPr>
            <p:nvPr/>
          </p:nvGrpSpPr>
          <p:grpSpPr>
            <a:xfrm rot="0">
              <a:off x="0" y="0"/>
              <a:ext cx="7463144" cy="74631"/>
              <a:chOff x="0" y="0"/>
              <a:chExt cx="1270000" cy="127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F21F"/>
              </a:solidFill>
            </p:spPr>
          </p:sp>
        </p:grpSp>
      </p:grpSp>
      <p:grpSp>
        <p:nvGrpSpPr>
          <p:cNvPr name="Group 7" id="7"/>
          <p:cNvGrpSpPr/>
          <p:nvPr/>
        </p:nvGrpSpPr>
        <p:grpSpPr>
          <a:xfrm rot="0">
            <a:off x="6589992" y="8151685"/>
            <a:ext cx="5597358" cy="55974"/>
            <a:chOff x="0" y="0"/>
            <a:chExt cx="7463144" cy="74631"/>
          </a:xfrm>
        </p:grpSpPr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0">
              <a:off x="0" y="0"/>
              <a:ext cx="7463144" cy="74631"/>
              <a:chOff x="0" y="0"/>
              <a:chExt cx="1270000" cy="127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0000"/>
              </a:solidFill>
            </p:spPr>
          </p:sp>
        </p:grpSp>
      </p:grpSp>
      <p:grpSp>
        <p:nvGrpSpPr>
          <p:cNvPr name="Group 11" id="11"/>
          <p:cNvGrpSpPr/>
          <p:nvPr/>
        </p:nvGrpSpPr>
        <p:grpSpPr>
          <a:xfrm rot="0">
            <a:off x="6589992" y="8866157"/>
            <a:ext cx="5597358" cy="55974"/>
            <a:chOff x="0" y="0"/>
            <a:chExt cx="7463144" cy="74631"/>
          </a:xfrm>
        </p:grpSpPr>
        <p:grpSp>
          <p:nvGrpSpPr>
            <p:cNvPr name="Group 12" id="12"/>
            <p:cNvGrpSpPr>
              <a:grpSpLocks noChangeAspect="true"/>
            </p:cNvGrpSpPr>
            <p:nvPr/>
          </p:nvGrpSpPr>
          <p:grpSpPr>
            <a:xfrm rot="0">
              <a:off x="0" y="0"/>
              <a:ext cx="7463144" cy="74631"/>
              <a:chOff x="0" y="0"/>
              <a:chExt cx="1270000" cy="127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0000"/>
              </a:solidFill>
            </p:spPr>
          </p:sp>
        </p:grpSp>
      </p:grpSp>
      <p:sp>
        <p:nvSpPr>
          <p:cNvPr name="Freeform 15" id="15"/>
          <p:cNvSpPr/>
          <p:nvPr/>
        </p:nvSpPr>
        <p:spPr>
          <a:xfrm flipH="false" flipV="false" rot="0">
            <a:off x="6577938" y="1028700"/>
            <a:ext cx="10388529" cy="5434491"/>
          </a:xfrm>
          <a:custGeom>
            <a:avLst/>
            <a:gdLst/>
            <a:ahLst/>
            <a:cxnLst/>
            <a:rect r="r" b="b" t="t" l="l"/>
            <a:pathLst>
              <a:path h="5434491" w="10388529">
                <a:moveTo>
                  <a:pt x="0" y="0"/>
                </a:moveTo>
                <a:lnTo>
                  <a:pt x="10388530" y="0"/>
                </a:lnTo>
                <a:lnTo>
                  <a:pt x="10388530" y="5434491"/>
                </a:lnTo>
                <a:lnTo>
                  <a:pt x="0" y="5434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1159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229592" y="1702973"/>
            <a:ext cx="3677510" cy="1735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12"/>
              </a:lnSpc>
            </a:pPr>
            <a:r>
              <a:rPr lang="en-US" sz="5400" spc="577">
                <a:solidFill>
                  <a:srgbClr val="FFFFFF"/>
                </a:solidFill>
                <a:latin typeface="Muli Bold"/>
              </a:rPr>
              <a:t>MANUAL</a:t>
            </a:r>
          </a:p>
          <a:p>
            <a:pPr>
              <a:lnSpc>
                <a:spcPts val="6912"/>
              </a:lnSpc>
            </a:pPr>
            <a:r>
              <a:rPr lang="en-US" sz="5400" spc="577">
                <a:solidFill>
                  <a:srgbClr val="FFFFFF"/>
                </a:solidFill>
                <a:latin typeface="Muli Bold"/>
              </a:rPr>
              <a:t>TESTING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589992" y="7024648"/>
            <a:ext cx="4348092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</a:pPr>
            <a:r>
              <a:rPr lang="en-US" sz="1400" spc="298">
                <a:solidFill>
                  <a:srgbClr val="FFFFFF"/>
                </a:solidFill>
                <a:latin typeface="Bebas Neue"/>
              </a:rPr>
              <a:t>CATCHES ACCESSIBILITY ERRORS CHECKERS CAN'T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589992" y="8460024"/>
            <a:ext cx="4764801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</a:pPr>
            <a:r>
              <a:rPr lang="en-US" sz="1400" spc="298">
                <a:solidFill>
                  <a:srgbClr val="FFFFFF"/>
                </a:solidFill>
                <a:latin typeface="Bebas Neue"/>
              </a:rPr>
              <a:t>HARD TO REPLICATE  AT DIFFERENT STAGES OF SDLC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589992" y="7733385"/>
            <a:ext cx="3323682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</a:pPr>
            <a:r>
              <a:rPr lang="en-US" sz="1400" spc="298">
                <a:solidFill>
                  <a:srgbClr val="FFFFFF"/>
                </a:solidFill>
                <a:latin typeface="Bebas Neue"/>
              </a:rPr>
              <a:t>CAN BE COMPLE AND TIME CONSUMING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29592" y="6227850"/>
            <a:ext cx="4816446" cy="539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42"/>
              </a:lnSpc>
            </a:pPr>
            <a:r>
              <a:rPr lang="en-US" sz="1700" spc="39">
                <a:solidFill>
                  <a:srgbClr val="FFFFFF"/>
                </a:solidFill>
                <a:latin typeface="Inter"/>
              </a:rPr>
              <a:t>Involves the manual review of HTML, CSS, and JavaScript for A11y errors / mistakes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29592" y="7103236"/>
            <a:ext cx="4787871" cy="1219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14"/>
              </a:lnSpc>
            </a:pPr>
            <a:r>
              <a:rPr lang="en-US" sz="1700" spc="54">
                <a:solidFill>
                  <a:srgbClr val="FFFFFF"/>
                </a:solidFill>
                <a:latin typeface="Inter"/>
              </a:rPr>
              <a:t>Can sometimes be assisted with AI plugins. VS Code has a few that are helpful, but they often have the same limitations as automated checkers.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6589992" y="9575915"/>
            <a:ext cx="5597358" cy="55974"/>
            <a:chOff x="0" y="0"/>
            <a:chExt cx="7463144" cy="74631"/>
          </a:xfrm>
        </p:grpSpPr>
        <p:grpSp>
          <p:nvGrpSpPr>
            <p:cNvPr name="Group 23" id="23"/>
            <p:cNvGrpSpPr>
              <a:grpSpLocks noChangeAspect="true"/>
            </p:cNvGrpSpPr>
            <p:nvPr/>
          </p:nvGrpSpPr>
          <p:grpSpPr>
            <a:xfrm rot="0">
              <a:off x="0" y="0"/>
              <a:ext cx="7463144" cy="74631"/>
              <a:chOff x="0" y="0"/>
              <a:chExt cx="1270000" cy="127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E5E5E"/>
              </a:solidFill>
            </p:spPr>
          </p:sp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127000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12700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2700"/>
                    </a:lnTo>
                    <a:lnTo>
                      <a:pt x="0" y="127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20000"/>
              </a:solidFill>
            </p:spPr>
          </p:sp>
        </p:grpSp>
      </p:grpSp>
      <p:sp>
        <p:nvSpPr>
          <p:cNvPr name="TextBox 26" id="26"/>
          <p:cNvSpPr txBox="true"/>
          <p:nvPr/>
        </p:nvSpPr>
        <p:spPr>
          <a:xfrm rot="0">
            <a:off x="6589992" y="9169781"/>
            <a:ext cx="4764801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</a:pPr>
            <a:r>
              <a:rPr lang="en-US" sz="1400" spc="298">
                <a:solidFill>
                  <a:srgbClr val="FFFFFF"/>
                </a:solidFill>
                <a:latin typeface="Bebas Neue"/>
              </a:rPr>
              <a:t>REQUIRES EXTENSIVE ACCESSIBILITY KNOWLEDGE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58167" y="8655938"/>
            <a:ext cx="4787871" cy="91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14"/>
              </a:lnSpc>
            </a:pPr>
            <a:r>
              <a:rPr lang="en-US" sz="1700" spc="54">
                <a:solidFill>
                  <a:srgbClr val="FFFFFF"/>
                </a:solidFill>
                <a:latin typeface="Inter"/>
              </a:rPr>
              <a:t>Can be time consuming and complicated, so it isn't easy to integrate throughout the SDLC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DAFrGH4aR6s</dc:identifier>
  <dcterms:modified xsi:type="dcterms:W3CDTF">2011-08-01T06:04:30Z</dcterms:modified>
  <cp:revision>1</cp:revision>
  <dc:title>Accessibility</dc:title>
</cp:coreProperties>
</file>

<file path=docProps/thumbnail.jpeg>
</file>